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97" r:id="rId2"/>
    <p:sldId id="276" r:id="rId3"/>
    <p:sldId id="322" r:id="rId4"/>
    <p:sldId id="295" r:id="rId5"/>
    <p:sldId id="299" r:id="rId6"/>
    <p:sldId id="324" r:id="rId7"/>
    <p:sldId id="273" r:id="rId8"/>
    <p:sldId id="274" r:id="rId9"/>
    <p:sldId id="320" r:id="rId10"/>
    <p:sldId id="323" r:id="rId11"/>
    <p:sldId id="260" r:id="rId12"/>
    <p:sldId id="279" r:id="rId13"/>
    <p:sldId id="270" r:id="rId14"/>
    <p:sldId id="280" r:id="rId15"/>
    <p:sldId id="325" r:id="rId16"/>
    <p:sldId id="327" r:id="rId17"/>
    <p:sldId id="328" r:id="rId18"/>
    <p:sldId id="283" r:id="rId19"/>
    <p:sldId id="284" r:id="rId20"/>
    <p:sldId id="275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990000"/>
    <a:srgbClr val="993300"/>
    <a:srgbClr val="660066"/>
    <a:srgbClr val="CC0099"/>
    <a:srgbClr val="FF9900"/>
    <a:srgbClr val="FF0000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EC30826-BC34-48E8-8BCD-8409B77B5C3B}" type="datetimeFigureOut">
              <a:rPr lang="ru-RU"/>
              <a:pPr>
                <a:defRPr/>
              </a:pPr>
              <a:t>10.10.2018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A8E7C5B-DCC4-45FD-AC9F-7560EE990C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5BDC6-A18D-495E-A1D6-A4A03684F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BE731-CBD3-4E14-A6A9-AAA328D38A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3A2B1-9156-4DE6-B576-81EA411A61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2F76B-40CB-4458-BD04-30A8E857E6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8CE01-5A7E-43B8-A265-2521996DC4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FEC30-41EB-450C-8311-D10D50E61C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D16805-0CBC-46FD-87D4-8D4C5452AE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D5515-6E28-4972-A64B-1DAC8F0E1A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ED345-5ABA-4562-AF0F-25CFFEAB49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F5D43-A2BA-4C03-85B2-5EAE1BC26D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7374F-3E4E-470D-9FAA-1C04614AB5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E34C0FF-23C0-4ACF-85E3-68752665F9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8" r:id="rId1"/>
    <p:sldLayoutId id="2147483969" r:id="rId2"/>
    <p:sldLayoutId id="2147483970" r:id="rId3"/>
    <p:sldLayoutId id="2147483965" r:id="rId4"/>
    <p:sldLayoutId id="2147483971" r:id="rId5"/>
    <p:sldLayoutId id="2147483966" r:id="rId6"/>
    <p:sldLayoutId id="2147483972" r:id="rId7"/>
    <p:sldLayoutId id="2147483973" r:id="rId8"/>
    <p:sldLayoutId id="2147483974" r:id="rId9"/>
    <p:sldLayoutId id="2147483967" r:id="rId10"/>
    <p:sldLayoutId id="2147483975" r:id="rId11"/>
  </p:sldLayoutIdLst>
  <p:transition spd="slow">
    <p:zoom dir="in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images.yandex.ru/yandsearch?source=wiz&amp;fp=0&amp;text=%D0%B4%D0%B5%D1%80%D0%B5%D0%B2%D0%BE%20%D0%B4%D1%80%D1%83%D0%B6%D0%B1%D1%8B%20%D1%80%D0%B8%D1%81%D1%83%D0%BD%D0%BE%D0%BA&amp;noreask=1&amp;pos=12&amp;lr=47&amp;rpt=simage&amp;uinfo=ww-1269-wh-642-fw-1044-fh-448-pd-1&amp;img_url=http%3A%2F%2Fwww.clker.com%2Fcliparts%2F4%2F8%2Fe%2Fe%2F11970966981126273514johnny_automatic_barren_tree.svg.hi.pn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hyperlink" Target="http://images.yandex.ru/yandsearch?text=%D0%BB%D0%B0%D0%B4%D0%BE%D1%88%D0%BA%D0%B0%20%D1%80%D0%B8%D1%81%D1%83%D0%BD%D0%BE%D0%BA&amp;fp=0&amp;pos=18&amp;uinfo=ww-1269-wh-642-fw-1044-fh-448-pd-1&amp;rpt=simage&amp;img_url=http%3A%2F%2Fwww.solnet.ee%2Fparents%2Fpic%2Fp1_12-5.gif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://images.yandex.ru/yandsearch?p=1&amp;text=%D0%BE%D0%B6%D0%B5%D0%B3%D0%BE%D0%B2%20%D1%82%D0%BE%D0%BB%D0%BA%D0%BE%D0%B2%D1%8B%D0%B9%20%D0%A1%D0%BB%D0%BE%D0%B2%D0%B0%D1%80%D1%8C%20%20%D1%84%D0%BE%D1%82%D0%BE&amp;fp=1&amp;pos=54&amp;uinfo=ww-1269-wh-642-fw-1044-fh-448-pd-1&amp;rpt=simage&amp;img_url=http%3A%2F%2Fwww.char.ru%2Fbooks%2Fc1680775.jpg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text=%D0%94%D0%B0%D0%BB%D1%8C%20%D1%82%D0%BE%D0%BB%D0%BA%D0%BE%D0%B2%D1%8B%D0%B9%20%D0%A1%D0%BB%D0%BE%D0%B2%D0%B0%D1%80%D1%8C%20%20%D1%84%D0%BE%D1%82%D0%BE&amp;img_url=http%3A%2F%2Fboyandin.name%2Ffiles%2Fslovar-dalya.jpg&amp;pos=0&amp;rpt=simage&amp;lr=47&amp;noreask=1&amp;source=wiz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hyperlink" Target="http://images.yandex.ru/yandsearch?source=wiz&amp;fp=0&amp;text=%D0%94%D0%B0%D0%BB%D1%8C%20%D1%82%D0%BE%D0%BB%D0%BA%D0%BE%D0%B2%D1%8B%D0%B9%20%D0%A1%D0%BB%D0%BE%D0%B2%D0%B0%D1%80%D1%8C%20%20%D1%84%D0%BE%D1%82%D0%BE&amp;noreask=1&amp;pos=3&amp;lr=47&amp;rpt=simage&amp;uinfo=ww-1269-wh-642-fw-1044-fh-448-pd-1&amp;img_url=http%3A%2F%2Fwww.calend.ru%2Fimg%2Fcontent_events%2Fi2%2F2914.jpg" TargetMode="Externa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5" name="WordArt 9"/>
          <p:cNvSpPr>
            <a:spLocks noChangeArrowheads="1" noChangeShapeType="1" noTextEdit="1"/>
          </p:cNvSpPr>
          <p:nvPr/>
        </p:nvSpPr>
        <p:spPr bwMode="auto">
          <a:xfrm rot="-2293510">
            <a:off x="395288" y="1628775"/>
            <a:ext cx="4176712" cy="11525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>
              <a:defRPr/>
            </a:pPr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50000">
                      <a:schemeClr val="accent2"/>
                    </a:gs>
                    <a:gs pos="100000">
                      <a:srgbClr val="FF0000"/>
                    </a:gs>
                  </a:gsLst>
                  <a:lin ang="5400000" scaled="1"/>
                </a:gradFill>
                <a:latin typeface="Arial"/>
                <a:cs typeface="Arial"/>
              </a:rPr>
              <a:t>        </a:t>
            </a:r>
          </a:p>
        </p:txBody>
      </p:sp>
      <p:sp>
        <p:nvSpPr>
          <p:cNvPr id="4106" name="WordArt 10"/>
          <p:cNvSpPr>
            <a:spLocks noChangeArrowheads="1" noChangeShapeType="1" noTextEdit="1"/>
          </p:cNvSpPr>
          <p:nvPr/>
        </p:nvSpPr>
        <p:spPr bwMode="auto">
          <a:xfrm rot="-1311777">
            <a:off x="487363" y="1223963"/>
            <a:ext cx="6781800" cy="10668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66"/>
                    </a:gs>
                    <a:gs pos="50000">
                      <a:srgbClr val="FF0000"/>
                    </a:gs>
                    <a:gs pos="100000">
                      <a:srgbClr val="000066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КЛАССНЫЙ ЧАС</a:t>
            </a:r>
          </a:p>
        </p:txBody>
      </p:sp>
      <p:pic>
        <p:nvPicPr>
          <p:cNvPr id="4108" name="Picture 12" descr="Рисунок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3733800"/>
            <a:ext cx="1876425" cy="208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 rot="19925713">
            <a:off x="-412750" y="1736725"/>
            <a:ext cx="6704013" cy="7699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ru-RU" sz="4400" b="1" i="1" kern="10" dirty="0">
              <a:ln w="6350">
                <a:solidFill>
                  <a:srgbClr val="FF0000"/>
                </a:solidFill>
                <a:round/>
                <a:headEnd/>
                <a:tailEnd/>
              </a:ln>
              <a:solidFill>
                <a:srgbClr val="800000"/>
              </a:solidFill>
              <a:latin typeface="Bookman Old Style"/>
            </a:endParaRPr>
          </a:p>
        </p:txBody>
      </p:sp>
      <p:sp>
        <p:nvSpPr>
          <p:cNvPr id="13" name="Прямоугольник 12"/>
          <p:cNvSpPr/>
          <p:nvPr/>
        </p:nvSpPr>
        <p:spPr>
          <a:xfrm rot="20392562">
            <a:off x="423907" y="3266178"/>
            <a:ext cx="8610600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800" b="1" i="1" kern="1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Bookman Old Style"/>
              </a:rPr>
              <a:t>"Поговорим о дружбе"</a:t>
            </a:r>
            <a:endParaRPr lang="ru-RU" sz="48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9460" name="Picture 2" descr="matematika_carica_nauk_1"/>
          <p:cNvPicPr>
            <a:picLocks noChangeAspect="1" noChangeArrowheads="1"/>
          </p:cNvPicPr>
          <p:nvPr/>
        </p:nvPicPr>
        <p:blipFill>
          <a:blip r:embed="rId2" cstate="print"/>
          <a:srcRect t="2555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Прямоугольник 5"/>
          <p:cNvSpPr>
            <a:spLocks noChangeArrowheads="1"/>
          </p:cNvSpPr>
          <p:nvPr/>
        </p:nvSpPr>
        <p:spPr bwMode="auto">
          <a:xfrm>
            <a:off x="2590800" y="152400"/>
            <a:ext cx="37322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 b="1">
                <a:solidFill>
                  <a:srgbClr val="990000"/>
                </a:solidFill>
              </a:rPr>
              <a:t>Одинаковые</a:t>
            </a:r>
          </a:p>
        </p:txBody>
      </p:sp>
      <p:sp>
        <p:nvSpPr>
          <p:cNvPr id="19462" name="Прямоугольник 6"/>
          <p:cNvSpPr>
            <a:spLocks noChangeArrowheads="1"/>
          </p:cNvSpPr>
          <p:nvPr/>
        </p:nvSpPr>
        <p:spPr bwMode="auto">
          <a:xfrm>
            <a:off x="228600" y="990600"/>
            <a:ext cx="8610600" cy="554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/>
              <a:t>Жили две неразлучные подружки. Обе они походили друг на друга.  Обеих мамы одевали в одинаковые платьица, обе учились только на пятерки.</a:t>
            </a:r>
          </a:p>
          <a:p>
            <a:r>
              <a:rPr lang="ru-RU" sz="2200"/>
              <a:t>     - Мы во всём, во всём одинаковые, - с гордостью говорили девочки.</a:t>
            </a:r>
          </a:p>
          <a:p>
            <a:r>
              <a:rPr lang="ru-RU" sz="2200"/>
              <a:t>      Но однажды Соня (так звали одну из девочек) прибежала домой и похвасталась маме:</a:t>
            </a:r>
          </a:p>
          <a:p>
            <a:r>
              <a:rPr lang="ru-RU" sz="2200"/>
              <a:t>     - Я получила по математике пять, а Вера только тройку. Мы стояли уже не одинаковые…</a:t>
            </a:r>
          </a:p>
          <a:p>
            <a:r>
              <a:rPr lang="ru-RU" sz="2200"/>
              <a:t>      Мама внимательно посмотрела на дочку, потом сказала грустно:</a:t>
            </a:r>
          </a:p>
          <a:p>
            <a:r>
              <a:rPr lang="ru-RU" sz="2200"/>
              <a:t>     - Да ты стала хуже…</a:t>
            </a:r>
          </a:p>
          <a:p>
            <a:r>
              <a:rPr lang="ru-RU" sz="2200"/>
              <a:t>     - Я? – удивилась Соня – но ведь тройку получила не я!</a:t>
            </a:r>
          </a:p>
          <a:p>
            <a:r>
              <a:rPr lang="ru-RU" sz="2200"/>
              <a:t>    - Тройку получила Вера, но она получила её, потому что на днях болела. А ты обрадовалась, а это значительно хуже!</a:t>
            </a:r>
          </a:p>
          <a:p>
            <a:endParaRPr lang="ru-RU" sz="2400"/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9" descr="matematika_carica_nauk_1"/>
          <p:cNvPicPr>
            <a:picLocks noChangeAspect="1" noChangeArrowheads="1"/>
          </p:cNvPicPr>
          <p:nvPr/>
        </p:nvPicPr>
        <p:blipFill>
          <a:blip r:embed="rId2" cstate="print"/>
          <a:srcRect t="2555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WordArt 27"/>
          <p:cNvSpPr>
            <a:spLocks noChangeArrowheads="1" noChangeShapeType="1" noTextEdit="1"/>
          </p:cNvSpPr>
          <p:nvPr/>
        </p:nvSpPr>
        <p:spPr bwMode="auto">
          <a:xfrm>
            <a:off x="685800" y="381000"/>
            <a:ext cx="76200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Bookman Old Style"/>
              </a:rPr>
              <a:t>Ситуация 1</a:t>
            </a:r>
          </a:p>
        </p:txBody>
      </p:sp>
      <p:sp>
        <p:nvSpPr>
          <p:cNvPr id="20484" name="Rectangle 28"/>
          <p:cNvSpPr>
            <a:spLocks noChangeArrowheads="1"/>
          </p:cNvSpPr>
          <p:nvPr/>
        </p:nvSpPr>
        <p:spPr bwMode="auto">
          <a:xfrm>
            <a:off x="457200" y="1219200"/>
            <a:ext cx="8001000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800"/>
              <a:t>Знакомьтесь: Даша и Маша. Даша уже 2 часа делает уроки, к ней приходит ее подруга. </a:t>
            </a:r>
          </a:p>
          <a:p>
            <a:pPr algn="just"/>
            <a:endParaRPr lang="ru-RU" sz="800"/>
          </a:p>
          <a:p>
            <a:pPr algn="just"/>
            <a:r>
              <a:rPr lang="ru-RU" sz="2800"/>
              <a:t>М а ш а: Гулять пойдешь?</a:t>
            </a:r>
          </a:p>
          <a:p>
            <a:pPr algn="just"/>
            <a:r>
              <a:rPr lang="ru-RU" sz="2800"/>
              <a:t>Д а ш а: Я задачу по математике не </a:t>
            </a:r>
          </a:p>
          <a:p>
            <a:pPr algn="just"/>
            <a:r>
              <a:rPr lang="ru-RU" sz="2800"/>
              <a:t>решила. Никак не получается Ещё и </a:t>
            </a:r>
          </a:p>
          <a:p>
            <a:pPr algn="just"/>
            <a:r>
              <a:rPr lang="ru-RU" sz="2800"/>
              <a:t>сочинение по русскому писать!</a:t>
            </a:r>
          </a:p>
          <a:p>
            <a:pPr algn="just"/>
            <a:r>
              <a:rPr lang="ru-RU" sz="2800"/>
              <a:t>М а ш а: Да не переживай! Я всё решила, </a:t>
            </a:r>
          </a:p>
          <a:p>
            <a:pPr algn="just"/>
            <a:r>
              <a:rPr lang="ru-RU" sz="2800"/>
              <a:t>как всегда, дам списать!</a:t>
            </a:r>
          </a:p>
          <a:p>
            <a:pPr algn="just"/>
            <a:r>
              <a:rPr lang="ru-RU" sz="2800"/>
              <a:t>Д а ш а: О! Йес! Ты настоящая подруга!</a:t>
            </a: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matematika_carica_nauk_1"/>
          <p:cNvPicPr>
            <a:picLocks noChangeAspect="1" noChangeArrowheads="1"/>
          </p:cNvPicPr>
          <p:nvPr/>
        </p:nvPicPr>
        <p:blipFill>
          <a:blip r:embed="rId2" cstate="print"/>
          <a:srcRect t="2555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3" name="WordArt 3"/>
          <p:cNvSpPr>
            <a:spLocks noChangeArrowheads="1" noChangeShapeType="1" noTextEdit="1"/>
          </p:cNvSpPr>
          <p:nvPr/>
        </p:nvSpPr>
        <p:spPr bwMode="auto">
          <a:xfrm>
            <a:off x="457200" y="1524000"/>
            <a:ext cx="74676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Bookman Old Style"/>
              </a:rPr>
              <a:t>Как вы считаете, можно ли назвать</a:t>
            </a:r>
          </a:p>
          <a:p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Bookman Old Style"/>
              </a:rPr>
              <a:t>Машу настоящей подругой?</a:t>
            </a:r>
          </a:p>
        </p:txBody>
      </p:sp>
      <p:sp>
        <p:nvSpPr>
          <p:cNvPr id="21508" name="WordArt 6"/>
          <p:cNvSpPr>
            <a:spLocks noChangeArrowheads="1" noChangeShapeType="1" noTextEdit="1"/>
          </p:cNvSpPr>
          <p:nvPr/>
        </p:nvSpPr>
        <p:spPr bwMode="auto">
          <a:xfrm>
            <a:off x="838200" y="533400"/>
            <a:ext cx="76200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Bookman Old Style"/>
              </a:rPr>
              <a:t>Ситуация 1</a:t>
            </a:r>
          </a:p>
        </p:txBody>
      </p:sp>
      <p:sp>
        <p:nvSpPr>
          <p:cNvPr id="35847" name="WordArt 7"/>
          <p:cNvSpPr>
            <a:spLocks noChangeArrowheads="1" noChangeShapeType="1" noTextEdit="1"/>
          </p:cNvSpPr>
          <p:nvPr/>
        </p:nvSpPr>
        <p:spPr bwMode="auto">
          <a:xfrm>
            <a:off x="381000" y="3886200"/>
            <a:ext cx="69342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Bookman Old Style"/>
              </a:rPr>
              <a:t>Как бы вы поступили на месте</a:t>
            </a:r>
          </a:p>
          <a:p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Bookman Old Style"/>
              </a:rPr>
              <a:t>Маши?</a:t>
            </a: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animBg="1"/>
      <p:bldP spid="3584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matematika_carica_nauk_1"/>
          <p:cNvPicPr>
            <a:picLocks noChangeAspect="1" noChangeArrowheads="1"/>
          </p:cNvPicPr>
          <p:nvPr/>
        </p:nvPicPr>
        <p:blipFill>
          <a:blip r:embed="rId2" cstate="print"/>
          <a:srcRect t="2555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WordArt 3"/>
          <p:cNvSpPr>
            <a:spLocks noChangeArrowheads="1" noChangeShapeType="1" noTextEdit="1"/>
          </p:cNvSpPr>
          <p:nvPr/>
        </p:nvSpPr>
        <p:spPr bwMode="auto">
          <a:xfrm>
            <a:off x="685800" y="381000"/>
            <a:ext cx="76200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Bookman Old Style"/>
              </a:rPr>
              <a:t>Ситуация 2</a:t>
            </a:r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304800" y="1219200"/>
            <a:ext cx="8305800" cy="533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800"/>
              <a:t>На самостоятельной по математике Сергей обнаружил, что в ручке закончилась паста.</a:t>
            </a:r>
          </a:p>
          <a:p>
            <a:pPr algn="just"/>
            <a:endParaRPr lang="ru-RU" sz="800"/>
          </a:p>
          <a:p>
            <a:pPr algn="just"/>
            <a:r>
              <a:rPr lang="ru-RU" sz="2800" i="1"/>
              <a:t>Сергей:</a:t>
            </a:r>
            <a:r>
              <a:rPr lang="ru-RU" sz="2800"/>
              <a:t> Ой, паста закончилась!</a:t>
            </a:r>
          </a:p>
          <a:p>
            <a:pPr algn="just"/>
            <a:r>
              <a:rPr lang="ru-RU" sz="2800" i="1"/>
              <a:t>Антон:</a:t>
            </a:r>
            <a:r>
              <a:rPr lang="ru-RU" sz="2800"/>
              <a:t> А у меня запасная ручка есть!</a:t>
            </a:r>
          </a:p>
          <a:p>
            <a:pPr algn="just"/>
            <a:r>
              <a:rPr lang="ru-RU" sz="2800" i="1"/>
              <a:t>Сергей:</a:t>
            </a:r>
            <a:r>
              <a:rPr lang="ru-RU" sz="2800"/>
              <a:t> Будь другом, дай, а то мне пару влепят!</a:t>
            </a:r>
          </a:p>
          <a:p>
            <a:pPr algn="just"/>
            <a:r>
              <a:rPr lang="ru-RU" sz="2800" i="1"/>
              <a:t>Антон</a:t>
            </a:r>
            <a:r>
              <a:rPr lang="ru-RU" sz="2800"/>
              <a:t>: А что ты мне за это дашь?</a:t>
            </a:r>
          </a:p>
          <a:p>
            <a:pPr algn="just"/>
            <a:r>
              <a:rPr lang="ru-RU" sz="2800" i="1"/>
              <a:t>Сергей:</a:t>
            </a:r>
            <a:r>
              <a:rPr lang="ru-RU" sz="2800"/>
              <a:t> Ну, денег дам, сколько </a:t>
            </a:r>
          </a:p>
          <a:p>
            <a:pPr algn="just"/>
            <a:r>
              <a:rPr lang="ru-RU" sz="2800"/>
              <a:t>ручка стоит.</a:t>
            </a:r>
          </a:p>
          <a:p>
            <a:pPr algn="just"/>
            <a:r>
              <a:rPr lang="ru-RU" sz="2800" i="1"/>
              <a:t>Антон</a:t>
            </a:r>
            <a:r>
              <a:rPr lang="ru-RU" sz="2800"/>
              <a:t>: Да зачем мне твои копейки?</a:t>
            </a:r>
          </a:p>
          <a:p>
            <a:pPr algn="just"/>
            <a:r>
              <a:rPr lang="ru-RU" sz="2800"/>
              <a:t> Будешь за меня дежурить по</a:t>
            </a:r>
          </a:p>
          <a:p>
            <a:pPr algn="just"/>
            <a:r>
              <a:rPr lang="ru-RU" sz="2800"/>
              <a:t> классу всю неделю! Годится?</a:t>
            </a:r>
          </a:p>
          <a:p>
            <a:pPr algn="just"/>
            <a:r>
              <a:rPr lang="ru-RU" sz="2800" i="1"/>
              <a:t>Сергей:</a:t>
            </a:r>
            <a:r>
              <a:rPr lang="ru-RU" sz="2800"/>
              <a:t> Да ладно, давай уж!</a:t>
            </a: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matematika_carica_nauk_1"/>
          <p:cNvPicPr>
            <a:picLocks noChangeAspect="1" noChangeArrowheads="1"/>
          </p:cNvPicPr>
          <p:nvPr/>
        </p:nvPicPr>
        <p:blipFill>
          <a:blip r:embed="rId2" cstate="print"/>
          <a:srcRect t="2555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WordArt 3"/>
          <p:cNvSpPr>
            <a:spLocks noChangeArrowheads="1" noChangeShapeType="1" noTextEdit="1"/>
          </p:cNvSpPr>
          <p:nvPr/>
        </p:nvSpPr>
        <p:spPr bwMode="auto">
          <a:xfrm>
            <a:off x="685800" y="381000"/>
            <a:ext cx="76200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Bookman Old Style"/>
              </a:rPr>
              <a:t>Ситуация 2</a:t>
            </a:r>
          </a:p>
        </p:txBody>
      </p:sp>
      <p:sp>
        <p:nvSpPr>
          <p:cNvPr id="36870" name="WordArt 6"/>
          <p:cNvSpPr>
            <a:spLocks noChangeArrowheads="1" noChangeShapeType="1" noTextEdit="1"/>
          </p:cNvSpPr>
          <p:nvPr/>
        </p:nvSpPr>
        <p:spPr bwMode="auto">
          <a:xfrm>
            <a:off x="457200" y="1524000"/>
            <a:ext cx="80010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Bookman Old Style"/>
              </a:rPr>
              <a:t>Как вы считаете, Антон поступил</a:t>
            </a:r>
          </a:p>
          <a:p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Bookman Old Style"/>
              </a:rPr>
              <a:t>как настоящий друг?</a:t>
            </a:r>
          </a:p>
        </p:txBody>
      </p:sp>
      <p:sp>
        <p:nvSpPr>
          <p:cNvPr id="36871" name="WordArt 7"/>
          <p:cNvSpPr>
            <a:spLocks noChangeArrowheads="1" noChangeShapeType="1" noTextEdit="1"/>
          </p:cNvSpPr>
          <p:nvPr/>
        </p:nvSpPr>
        <p:spPr bwMode="auto">
          <a:xfrm>
            <a:off x="381000" y="3886200"/>
            <a:ext cx="59436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Bookman Old Style"/>
              </a:rPr>
              <a:t>Как бы вы поступили </a:t>
            </a:r>
          </a:p>
          <a:p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Bookman Old Style"/>
              </a:rPr>
              <a:t>на месте Антона?</a:t>
            </a: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0" grpId="0" animBg="1"/>
      <p:bldP spid="3687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matematika_carica_nauk_1"/>
          <p:cNvPicPr>
            <a:picLocks noChangeAspect="1" noChangeArrowheads="1"/>
          </p:cNvPicPr>
          <p:nvPr/>
        </p:nvPicPr>
        <p:blipFill>
          <a:blip r:embed="rId2" cstate="print"/>
          <a:srcRect t="2555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WordArt 3"/>
          <p:cNvSpPr>
            <a:spLocks noChangeArrowheads="1" noChangeShapeType="1" noTextEdit="1"/>
          </p:cNvSpPr>
          <p:nvPr/>
        </p:nvSpPr>
        <p:spPr bwMode="auto">
          <a:xfrm>
            <a:off x="685800" y="381000"/>
            <a:ext cx="76200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Bookman Old Style"/>
              </a:rPr>
              <a:t>Ситуация 3</a:t>
            </a:r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228600" y="914400"/>
            <a:ext cx="8305800" cy="781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ru-RU" sz="800"/>
          </a:p>
          <a:p>
            <a:pPr algn="just"/>
            <a:r>
              <a:rPr lang="ru-RU" sz="2200"/>
              <a:t>Гриша и Вова – друзья. Вова сидит возле окна, а Гриша возле двери. Они любят играть футбол на переменах. Для этого Гриша приносит из дома мячик для тенниса. </a:t>
            </a:r>
          </a:p>
          <a:p>
            <a:pPr algn="just"/>
            <a:r>
              <a:rPr lang="ru-RU" sz="2200" i="1"/>
              <a:t>Вова:</a:t>
            </a:r>
            <a:r>
              <a:rPr lang="ru-RU" sz="2200"/>
              <a:t> Гришка, мячик принес?</a:t>
            </a:r>
          </a:p>
          <a:p>
            <a:pPr algn="just"/>
            <a:r>
              <a:rPr lang="ru-RU" sz="2200" i="1"/>
              <a:t>Гриша:</a:t>
            </a:r>
            <a:r>
              <a:rPr lang="ru-RU" sz="2200"/>
              <a:t> Конечно!</a:t>
            </a:r>
          </a:p>
          <a:p>
            <a:pPr algn="just"/>
            <a:r>
              <a:rPr lang="ru-RU" sz="2200" i="1"/>
              <a:t>Вова</a:t>
            </a:r>
            <a:r>
              <a:rPr lang="ru-RU" sz="2200"/>
              <a:t>: Давай пас!</a:t>
            </a:r>
          </a:p>
          <a:p>
            <a:pPr algn="just"/>
            <a:r>
              <a:rPr lang="ru-RU" sz="2200" i="1"/>
              <a:t>Гриша:</a:t>
            </a:r>
            <a:r>
              <a:rPr lang="ru-RU" sz="2200"/>
              <a:t> Лови!</a:t>
            </a:r>
          </a:p>
          <a:p>
            <a:pPr algn="just"/>
            <a:r>
              <a:rPr lang="ru-RU" sz="2200" i="1"/>
              <a:t>Вова</a:t>
            </a:r>
            <a:r>
              <a:rPr lang="ru-RU" sz="2200"/>
              <a:t>: К сожалению, я не смог поймать мяч и он угодил в окно.</a:t>
            </a:r>
          </a:p>
          <a:p>
            <a:pPr algn="just"/>
            <a:r>
              <a:rPr lang="ru-RU" sz="2200" i="1"/>
              <a:t>Кл. рук</a:t>
            </a:r>
            <a:r>
              <a:rPr lang="ru-RU" sz="2200"/>
              <a:t>: Так-так! Кто разбил стекло?</a:t>
            </a:r>
          </a:p>
          <a:p>
            <a:pPr algn="just"/>
            <a:r>
              <a:rPr lang="ru-RU" sz="2200" i="1"/>
              <a:t>Вова: </a:t>
            </a:r>
            <a:r>
              <a:rPr lang="ru-RU" sz="2200"/>
              <a:t>Это он бросил. Я тут ни при чем!</a:t>
            </a:r>
          </a:p>
          <a:p>
            <a:pPr algn="just"/>
            <a:r>
              <a:rPr lang="ru-RU" sz="2200" i="1"/>
              <a:t>Кл. рук</a:t>
            </a:r>
            <a:r>
              <a:rPr lang="ru-RU" sz="2200"/>
              <a:t>: Ты бросил мяч?</a:t>
            </a:r>
          </a:p>
          <a:p>
            <a:pPr algn="just"/>
            <a:r>
              <a:rPr lang="ru-RU" sz="2200" i="1"/>
              <a:t>Гриша:</a:t>
            </a:r>
            <a:r>
              <a:rPr lang="ru-RU" sz="2200"/>
              <a:t> Ну, я.</a:t>
            </a:r>
          </a:p>
          <a:p>
            <a:pPr algn="just"/>
            <a:r>
              <a:rPr lang="ru-RU" sz="2200" i="1"/>
              <a:t>Кл. рук</a:t>
            </a:r>
            <a:r>
              <a:rPr lang="ru-RU" sz="2200"/>
              <a:t>: Давай дневник! Получишь выговор! Еще и родителей твоих приглашу, чтобы вставили стекло!   Безобразие! </a:t>
            </a:r>
            <a:r>
              <a:rPr lang="ru-RU" sz="1600" i="1"/>
              <a:t>(Уходит)</a:t>
            </a:r>
          </a:p>
          <a:p>
            <a:pPr algn="just"/>
            <a:r>
              <a:rPr lang="ru-RU" sz="2200"/>
              <a:t>Вова: Ну, что в футбол играть будем?</a:t>
            </a:r>
          </a:p>
          <a:p>
            <a:pPr algn="just"/>
            <a:r>
              <a:rPr lang="ru-RU" sz="2200"/>
              <a:t>Гриша: Да нет, что-то не хочется!</a:t>
            </a:r>
          </a:p>
          <a:p>
            <a:pPr algn="just"/>
            <a:endParaRPr lang="ru-RU" sz="2400"/>
          </a:p>
          <a:p>
            <a:pPr algn="just"/>
            <a:r>
              <a:rPr lang="ru-RU" sz="2400"/>
              <a:t> </a:t>
            </a:r>
          </a:p>
          <a:p>
            <a:pPr algn="just"/>
            <a:endParaRPr lang="ru-RU" sz="2400"/>
          </a:p>
          <a:p>
            <a:pPr algn="just"/>
            <a:r>
              <a:rPr lang="ru-RU" sz="2400"/>
              <a:t> </a:t>
            </a:r>
          </a:p>
          <a:p>
            <a:pPr algn="just"/>
            <a:endParaRPr lang="ru-RU" sz="2400"/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matematika_carica_nauk_1"/>
          <p:cNvPicPr>
            <a:picLocks noChangeAspect="1" noChangeArrowheads="1"/>
          </p:cNvPicPr>
          <p:nvPr/>
        </p:nvPicPr>
        <p:blipFill>
          <a:blip r:embed="rId2" cstate="print"/>
          <a:srcRect t="2555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WordArt 3"/>
          <p:cNvSpPr>
            <a:spLocks noChangeArrowheads="1" noChangeShapeType="1" noTextEdit="1"/>
          </p:cNvSpPr>
          <p:nvPr/>
        </p:nvSpPr>
        <p:spPr bwMode="auto">
          <a:xfrm>
            <a:off x="685800" y="381000"/>
            <a:ext cx="76200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Bookman Old Style"/>
              </a:rPr>
              <a:t>Ситуация 3</a:t>
            </a:r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228600" y="914400"/>
            <a:ext cx="8305800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ru-RU" sz="800"/>
          </a:p>
          <a:p>
            <a:pPr algn="just"/>
            <a:endParaRPr lang="ru-RU" sz="2400"/>
          </a:p>
          <a:p>
            <a:pPr algn="just"/>
            <a:endParaRPr lang="ru-RU" sz="2400"/>
          </a:p>
          <a:p>
            <a:pPr algn="just"/>
            <a:r>
              <a:rPr lang="ru-RU" sz="2400"/>
              <a:t> </a:t>
            </a:r>
          </a:p>
          <a:p>
            <a:pPr algn="just"/>
            <a:endParaRPr lang="ru-RU" sz="2400"/>
          </a:p>
        </p:txBody>
      </p:sp>
      <p:sp>
        <p:nvSpPr>
          <p:cNvPr id="5" name="Прямоугольник 4"/>
          <p:cNvSpPr/>
          <p:nvPr/>
        </p:nvSpPr>
        <p:spPr>
          <a:xfrm>
            <a:off x="228600" y="3048000"/>
            <a:ext cx="89154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4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Bookman Old Style"/>
              </a:rPr>
              <a:t>Как вы считаете, Вова поступил</a:t>
            </a:r>
          </a:p>
          <a:p>
            <a:pPr>
              <a:defRPr/>
            </a:pPr>
            <a:r>
              <a:rPr lang="ru-RU" sz="4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Bookman Old Style"/>
              </a:rPr>
              <a:t>как настоящий друг?</a:t>
            </a:r>
            <a:endParaRPr lang="ru-RU" sz="4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2400" y="1371600"/>
            <a:ext cx="89154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4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Bookman Old Style"/>
              </a:rPr>
              <a:t>Как вы думаете, почему Грише расхотелось играть в футбол?</a:t>
            </a:r>
            <a:endParaRPr lang="ru-RU" sz="4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8600" y="4876800"/>
            <a:ext cx="89154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4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Bookman Old Style"/>
              </a:rPr>
              <a:t>Как бы вы поступили на месте Вовы?</a:t>
            </a:r>
            <a:endParaRPr lang="ru-RU" sz="4000" dirty="0"/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pic>
        <p:nvPicPr>
          <p:cNvPr id="26627" name="Picture 2" descr="http://festival.1september.ru/articles/589750/pril3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325438"/>
            <a:ext cx="5181600" cy="642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901" name="Picture 5" descr="http://img1.liveinternet.ru/images/attach/b/1/2665/2665340_p1_125.gif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3139808">
            <a:off x="6493669" y="2094707"/>
            <a:ext cx="1266825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5" descr="http://img1.liveinternet.ru/images/attach/b/1/2665/2665340_p1_125.gif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821492">
            <a:off x="5715000" y="609600"/>
            <a:ext cx="1352550" cy="130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0" name="Содержимое 7"/>
          <p:cNvSpPr>
            <a:spLocks noGrp="1"/>
          </p:cNvSpPr>
          <p:nvPr>
            <p:ph idx="1"/>
          </p:nvPr>
        </p:nvSpPr>
        <p:spPr>
          <a:xfrm>
            <a:off x="1371600" y="1295400"/>
            <a:ext cx="46038" cy="1066800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9" name="Picture 5" descr="http://img1.liveinternet.ru/images/attach/b/1/2665/2665340_p1_125.gif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-2506867">
            <a:off x="1806575" y="2189163"/>
            <a:ext cx="1166813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http://img1.liveinternet.ru/images/attach/b/1/2665/2665340_p1_125.gif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-1109897">
            <a:off x="2543175" y="346075"/>
            <a:ext cx="1162050" cy="111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3" name="Picture 5" descr="http://img1.liveinternet.ru/images/attach/b/1/2665/2665340_p1_125.gif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019841">
            <a:off x="4387850" y="77788"/>
            <a:ext cx="1017588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5" descr="http://img1.liveinternet.ru/images/attach/b/1/2665/2665340_p1_125.gif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-1443891">
            <a:off x="3538538" y="1416050"/>
            <a:ext cx="1219200" cy="117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5" descr="http://img1.liveinternet.ru/images/attach/b/1/2665/2665340_p1_125.gif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963145">
            <a:off x="5432426" y="2251075"/>
            <a:ext cx="914400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5" descr="http://img1.liveinternet.ru/images/attach/b/1/2665/2665340_p1_125.gif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-8347552">
            <a:off x="3375025" y="2703513"/>
            <a:ext cx="903288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5" descr="http://img1.liveinternet.ru/images/attach/b/1/2665/2665340_p1_125.gif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984702">
            <a:off x="4872038" y="995363"/>
            <a:ext cx="808037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0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matematika_carica_nauk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WordArt 4"/>
          <p:cNvSpPr>
            <a:spLocks noChangeArrowheads="1" noChangeShapeType="1" noTextEdit="1"/>
          </p:cNvSpPr>
          <p:nvPr/>
        </p:nvSpPr>
        <p:spPr bwMode="auto">
          <a:xfrm>
            <a:off x="381000" y="1600200"/>
            <a:ext cx="84582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Bookman Old Style"/>
              </a:rPr>
              <a:t>Как поддерживать дружеские отношения?</a:t>
            </a:r>
          </a:p>
        </p:txBody>
      </p:sp>
      <p:sp>
        <p:nvSpPr>
          <p:cNvPr id="27652" name="Rectangle 6"/>
          <p:cNvSpPr>
            <a:spLocks noChangeArrowheads="1"/>
          </p:cNvSpPr>
          <p:nvPr/>
        </p:nvSpPr>
        <p:spPr bwMode="auto">
          <a:xfrm>
            <a:off x="381000" y="2540000"/>
            <a:ext cx="8229600" cy="398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q"/>
            </a:pPr>
            <a:r>
              <a:rPr lang="ru-RU" sz="2600" b="1"/>
              <a:t> Проявляйте интерес к заботам и увлечениям друга.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q"/>
            </a:pPr>
            <a:r>
              <a:rPr lang="ru-RU" sz="2600" b="1"/>
              <a:t> При возникновении конфликтных ситуаций старайтесь решать их совместно.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q"/>
            </a:pPr>
            <a:r>
              <a:rPr lang="ru-RU" sz="2600" b="1"/>
              <a:t> Не давайте советов, а помогайте другу найти решение. 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q"/>
            </a:pPr>
            <a:r>
              <a:rPr lang="ru-RU" sz="2600" b="1"/>
              <a:t> Умейте отстаивать собственные интересы.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q"/>
            </a:pPr>
            <a:r>
              <a:rPr lang="ru-RU" sz="2600" b="1"/>
              <a:t> Для человека много значит его имя: клички и обидные прозвища не лучший способ поддерживать дружбу.</a:t>
            </a: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matematika_carica_nauk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WordArt 3"/>
          <p:cNvSpPr>
            <a:spLocks noChangeArrowheads="1" noChangeShapeType="1" noTextEdit="1"/>
          </p:cNvSpPr>
          <p:nvPr/>
        </p:nvSpPr>
        <p:spPr bwMode="auto">
          <a:xfrm>
            <a:off x="381000" y="1600200"/>
            <a:ext cx="84582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Bookman Old Style"/>
              </a:rPr>
              <a:t>Как поддерживать дружеские отношения?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381000" y="2590800"/>
            <a:ext cx="8458200" cy="414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q"/>
            </a:pPr>
            <a:r>
              <a:rPr lang="ru-RU" sz="2600" b="1"/>
              <a:t> Если вы хотите, чтобы вас понимали, объясняйте. К сожалению, мы часто ошибаемся, пытаясь понять мысли и чувства друг друга.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q"/>
            </a:pPr>
            <a:r>
              <a:rPr lang="ru-RU" sz="2600" b="1"/>
              <a:t> Не стесняйтесь переспрашивать, уточнять.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q"/>
            </a:pPr>
            <a:r>
              <a:rPr lang="ru-RU" sz="2600" b="1"/>
              <a:t> Выражайте свои чувства открыто, но старайтесь избегать оценок. Не старайтесь все слова и поступки человека оценивать только как «хорошие» и «плохие». 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q"/>
            </a:pPr>
            <a:r>
              <a:rPr lang="ru-RU" sz="2600" b="1"/>
              <a:t> Помните: одну и ту же ситуацию два человека видят с разных точек зрения. Они могут воспринимать ее совершенно по-разному, каждый может быть прав по-своему. </a:t>
            </a: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matematika_carica_nauk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WordArt 3"/>
          <p:cNvSpPr>
            <a:spLocks noChangeArrowheads="1" noChangeShapeType="1" noTextEdit="1"/>
          </p:cNvSpPr>
          <p:nvPr/>
        </p:nvSpPr>
        <p:spPr bwMode="auto">
          <a:xfrm>
            <a:off x="685800" y="1600200"/>
            <a:ext cx="74676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Bookman Old Style"/>
              </a:rPr>
              <a:t>Дружба - это...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838200" y="2217738"/>
            <a:ext cx="7391400" cy="18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2800" b="1"/>
              <a:t>близкие отношения, основанные на взаимной привязанности, доверии, духовной близости, общности интересов.</a:t>
            </a:r>
          </a:p>
        </p:txBody>
      </p:sp>
      <p:pic>
        <p:nvPicPr>
          <p:cNvPr id="32774" name="Picture 6" descr="Ожегов С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79677">
            <a:off x="6786563" y="4222750"/>
            <a:ext cx="1905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5" name="WordArt 7"/>
          <p:cNvSpPr>
            <a:spLocks noChangeArrowheads="1" noChangeShapeType="1" noTextEdit="1"/>
          </p:cNvSpPr>
          <p:nvPr/>
        </p:nvSpPr>
        <p:spPr bwMode="auto">
          <a:xfrm>
            <a:off x="2667000" y="4953000"/>
            <a:ext cx="38100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«Толковый словарь</a:t>
            </a:r>
          </a:p>
          <a:p>
            <a:pPr algn="ctr"/>
            <a:r>
              <a:rPr lang="ru-RU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 русского языка"</a:t>
            </a:r>
          </a:p>
          <a:p>
            <a:pPr algn="ctr"/>
            <a:r>
              <a:rPr lang="ru-RU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С.И.Ожегова:</a:t>
            </a:r>
          </a:p>
        </p:txBody>
      </p:sp>
      <p:pic>
        <p:nvPicPr>
          <p:cNvPr id="11271" name="Picture 9" descr="http://www.bookin.org.ru/book/672400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-1666087">
            <a:off x="492125" y="4233863"/>
            <a:ext cx="1709738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autoUpdateAnimBg="0"/>
      <p:bldP spid="3277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matematika_carica_nauk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WordArt 5"/>
          <p:cNvSpPr>
            <a:spLocks noChangeArrowheads="1" noChangeShapeType="1" noTextEdit="1"/>
          </p:cNvSpPr>
          <p:nvPr/>
        </p:nvSpPr>
        <p:spPr bwMode="auto">
          <a:xfrm>
            <a:off x="685800" y="1600200"/>
            <a:ext cx="74676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Bookman Old Style"/>
              </a:rPr>
              <a:t>Правила дружбы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609600" y="2362200"/>
            <a:ext cx="6096000" cy="393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800"/>
              <a:t> </a:t>
            </a:r>
            <a:r>
              <a:rPr lang="ru-RU" sz="2800" b="1"/>
              <a:t>уступать друг другу;</a:t>
            </a:r>
          </a:p>
          <a:p>
            <a:pPr>
              <a:buFont typeface="Wingdings" pitchFamily="2" charset="2"/>
              <a:buChar char="q"/>
            </a:pPr>
            <a:r>
              <a:rPr lang="ru-RU" sz="2800" b="1"/>
              <a:t> быть вежливым;</a:t>
            </a:r>
          </a:p>
          <a:p>
            <a:pPr>
              <a:buFont typeface="Wingdings" pitchFamily="2" charset="2"/>
              <a:buChar char="q"/>
            </a:pPr>
            <a:r>
              <a:rPr lang="ru-RU" sz="2800" b="1"/>
              <a:t> быть внимательным;</a:t>
            </a:r>
          </a:p>
          <a:p>
            <a:pPr>
              <a:buFont typeface="Wingdings" pitchFamily="2" charset="2"/>
              <a:buChar char="q"/>
            </a:pPr>
            <a:r>
              <a:rPr lang="ru-RU" sz="2800" b="1"/>
              <a:t> быть честным;</a:t>
            </a:r>
          </a:p>
          <a:p>
            <a:pPr>
              <a:buFont typeface="Wingdings" pitchFamily="2" charset="2"/>
              <a:buChar char="q"/>
            </a:pPr>
            <a:r>
              <a:rPr lang="ru-RU" sz="2800" b="1"/>
              <a:t> помогать друг другу;</a:t>
            </a:r>
          </a:p>
          <a:p>
            <a:pPr>
              <a:buFont typeface="Wingdings" pitchFamily="2" charset="2"/>
              <a:buChar char="q"/>
            </a:pPr>
            <a:r>
              <a:rPr lang="ru-RU" sz="2800" b="1"/>
              <a:t> не жадничать;</a:t>
            </a:r>
          </a:p>
          <a:p>
            <a:pPr>
              <a:buFont typeface="Wingdings" pitchFamily="2" charset="2"/>
              <a:buChar char="q"/>
            </a:pPr>
            <a:r>
              <a:rPr lang="ru-RU" sz="2800" b="1"/>
              <a:t> не злиться и не ссориться;</a:t>
            </a:r>
          </a:p>
          <a:p>
            <a:pPr>
              <a:buFont typeface="Wingdings" pitchFamily="2" charset="2"/>
              <a:buChar char="q"/>
            </a:pPr>
            <a:r>
              <a:rPr lang="ru-RU" sz="2800" b="1"/>
              <a:t> не обижать друга понапрасну;</a:t>
            </a:r>
          </a:p>
          <a:p>
            <a:pPr>
              <a:buFont typeface="Wingdings" pitchFamily="2" charset="2"/>
              <a:buChar char="q"/>
            </a:pPr>
            <a:r>
              <a:rPr lang="ru-RU" sz="2800" b="1"/>
              <a:t> уметь просить прощение. </a:t>
            </a:r>
          </a:p>
        </p:txBody>
      </p:sp>
      <p:pic>
        <p:nvPicPr>
          <p:cNvPr id="29701" name="Picture 7" descr="Дет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2438400"/>
            <a:ext cx="3074988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17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17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17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17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17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17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17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17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2292" name="Picture 2" descr="matematika_carica_nauk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371600" y="1524000"/>
            <a:ext cx="656622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6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Bookman Old Style"/>
              </a:rPr>
              <a:t>Дружба - это...</a:t>
            </a:r>
            <a:endParaRPr lang="ru-RU" sz="6600" dirty="0"/>
          </a:p>
        </p:txBody>
      </p:sp>
      <p:pic>
        <p:nvPicPr>
          <p:cNvPr id="12294" name="Picture 2" descr="http://img0.liveinternet.ru/images/attach/c/8/100/418/100418740_3453311_slovardalya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1335362">
            <a:off x="423863" y="4187825"/>
            <a:ext cx="1878012" cy="22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4" descr="http://knigozilla.ru/uploads/taginator/May-2013/yelektronnye-knigi-dlya-fly-skachat-besplatno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819169">
            <a:off x="6770688" y="4367213"/>
            <a:ext cx="1966912" cy="213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WordArt 7"/>
          <p:cNvSpPr>
            <a:spLocks noChangeArrowheads="1" noChangeShapeType="1" noTextEdit="1"/>
          </p:cNvSpPr>
          <p:nvPr/>
        </p:nvSpPr>
        <p:spPr bwMode="auto">
          <a:xfrm>
            <a:off x="2667000" y="5486400"/>
            <a:ext cx="3810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«Толковый словарь"</a:t>
            </a:r>
          </a:p>
          <a:p>
            <a:pPr algn="ctr"/>
            <a:r>
              <a:rPr lang="ru-RU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В.И.Даля:</a:t>
            </a:r>
          </a:p>
        </p:txBody>
      </p:sp>
      <p:sp>
        <p:nvSpPr>
          <p:cNvPr id="12297" name="Прямоугольник 9"/>
          <p:cNvSpPr>
            <a:spLocks noChangeArrowheads="1"/>
          </p:cNvSpPr>
          <p:nvPr/>
        </p:nvSpPr>
        <p:spPr bwMode="auto">
          <a:xfrm>
            <a:off x="1676400" y="2819400"/>
            <a:ext cx="5810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/>
              <a:t>бескорыстная стойкая приязнь</a:t>
            </a: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835150" y="115888"/>
            <a:ext cx="5359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solidFill>
                  <a:srgbClr val="000066"/>
                </a:solidFill>
                <a:latin typeface="Eras Bold ITC" pitchFamily="34" charset="0"/>
              </a:rPr>
              <a:t>ОТЛИЧАЙ ПОНЯТИЯ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981200" y="1143000"/>
            <a:ext cx="7162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/>
            <a:r>
              <a:rPr lang="ru-RU" sz="3200" b="1" i="1">
                <a:solidFill>
                  <a:schemeClr val="accent2"/>
                </a:solidFill>
                <a:latin typeface="Goudy Stout" pitchFamily="18" charset="0"/>
              </a:rPr>
              <a:t>   </a:t>
            </a:r>
            <a:r>
              <a:rPr lang="ru-RU" sz="2400" b="1">
                <a:solidFill>
                  <a:srgbClr val="800000"/>
                </a:solidFill>
                <a:latin typeface="Goudy Stout" pitchFamily="18" charset="0"/>
              </a:rPr>
              <a:t>человек, близкий вам по духу, по   убеждениям, на которого можно во всем   положиться, доверить свои тайны</a:t>
            </a:r>
            <a:endParaRPr lang="ru-RU" sz="2400" b="1">
              <a:solidFill>
                <a:schemeClr val="accent2"/>
              </a:solidFill>
              <a:latin typeface="Goudy Stout" pitchFamily="18" charset="0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905000" y="2667000"/>
            <a:ext cx="72390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/>
            <a:r>
              <a:rPr lang="ru-RU" sz="2800" b="1" i="1">
                <a:solidFill>
                  <a:schemeClr val="accent2"/>
                </a:solidFill>
                <a:latin typeface="Goudy Stout" pitchFamily="18" charset="0"/>
              </a:rPr>
              <a:t>   </a:t>
            </a:r>
            <a:r>
              <a:rPr lang="ru-RU" sz="2400" b="1">
                <a:solidFill>
                  <a:srgbClr val="800000"/>
                </a:solidFill>
                <a:latin typeface="Goudy Stout" pitchFamily="18" charset="0"/>
              </a:rPr>
              <a:t>человек, близкий вам по роду занятий, деятельности, по условиям жизни.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2057400" y="3733800"/>
            <a:ext cx="6934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/>
            <a:r>
              <a:rPr lang="ru-RU" sz="3200" b="1" i="1">
                <a:solidFill>
                  <a:schemeClr val="accent2"/>
                </a:solidFill>
                <a:latin typeface="Goudy Stout" pitchFamily="18" charset="0"/>
              </a:rPr>
              <a:t>   </a:t>
            </a:r>
            <a:r>
              <a:rPr lang="ru-RU" sz="2400" b="1">
                <a:solidFill>
                  <a:srgbClr val="800000"/>
                </a:solidFill>
                <a:latin typeface="Goudy Stout" pitchFamily="18" charset="0"/>
              </a:rPr>
              <a:t>человек, с которым у вас сложились хорошие, простые, но не совсем близкие отношения.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2209800" y="5334000"/>
            <a:ext cx="69342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/>
            <a:r>
              <a:rPr lang="ru-RU" sz="2800" b="1">
                <a:solidFill>
                  <a:srgbClr val="800000"/>
                </a:solidFill>
                <a:latin typeface="Goudy Stout" pitchFamily="18" charset="0"/>
              </a:rPr>
              <a:t>   </a:t>
            </a:r>
            <a:r>
              <a:rPr lang="ru-RU" sz="2400" b="1">
                <a:solidFill>
                  <a:srgbClr val="800000"/>
                </a:solidFill>
                <a:latin typeface="Goudy Stout" pitchFamily="18" charset="0"/>
              </a:rPr>
              <a:t>человек, с которым вы просто здоровайтесь.</a:t>
            </a:r>
          </a:p>
        </p:txBody>
      </p:sp>
      <p:sp>
        <p:nvSpPr>
          <p:cNvPr id="13319" name="Прямоугольник 8"/>
          <p:cNvSpPr>
            <a:spLocks noChangeArrowheads="1"/>
          </p:cNvSpPr>
          <p:nvPr/>
        </p:nvSpPr>
        <p:spPr bwMode="auto">
          <a:xfrm>
            <a:off x="304800" y="1600200"/>
            <a:ext cx="1295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chemeClr val="accent2"/>
                </a:solidFill>
                <a:latin typeface="Goudy Stout" pitchFamily="18" charset="0"/>
              </a:rPr>
              <a:t>ДРУГ</a:t>
            </a:r>
            <a:endParaRPr lang="ru-RU" sz="2800"/>
          </a:p>
        </p:txBody>
      </p:sp>
      <p:sp>
        <p:nvSpPr>
          <p:cNvPr id="13320" name="Прямоугольник 9"/>
          <p:cNvSpPr>
            <a:spLocks noChangeArrowheads="1"/>
          </p:cNvSpPr>
          <p:nvPr/>
        </p:nvSpPr>
        <p:spPr bwMode="auto">
          <a:xfrm>
            <a:off x="0" y="2819400"/>
            <a:ext cx="2209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chemeClr val="accent2"/>
                </a:solidFill>
                <a:latin typeface="Goudy Stout" pitchFamily="18" charset="0"/>
              </a:rPr>
              <a:t>ТОВАРИЩ </a:t>
            </a:r>
            <a:endParaRPr lang="ru-RU" sz="2800"/>
          </a:p>
        </p:txBody>
      </p:sp>
      <p:sp>
        <p:nvSpPr>
          <p:cNvPr id="13321" name="Прямоугольник 10"/>
          <p:cNvSpPr>
            <a:spLocks noChangeArrowheads="1"/>
          </p:cNvSpPr>
          <p:nvPr/>
        </p:nvSpPr>
        <p:spPr bwMode="auto">
          <a:xfrm>
            <a:off x="152400" y="4114800"/>
            <a:ext cx="21415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chemeClr val="accent2"/>
                </a:solidFill>
                <a:latin typeface="Goudy Stout" pitchFamily="18" charset="0"/>
              </a:rPr>
              <a:t>ПРИЯТЕЛЬ</a:t>
            </a:r>
            <a:endParaRPr lang="ru-RU" sz="2800"/>
          </a:p>
        </p:txBody>
      </p:sp>
      <p:sp>
        <p:nvSpPr>
          <p:cNvPr id="13322" name="Прямоугольник 11"/>
          <p:cNvSpPr>
            <a:spLocks noChangeArrowheads="1"/>
          </p:cNvSpPr>
          <p:nvPr/>
        </p:nvSpPr>
        <p:spPr bwMode="auto">
          <a:xfrm>
            <a:off x="76200" y="5486400"/>
            <a:ext cx="24971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chemeClr val="accent2"/>
                </a:solidFill>
                <a:latin typeface="Goudy Stout" pitchFamily="18" charset="0"/>
              </a:rPr>
              <a:t>ЗНАКОМЫЙ </a:t>
            </a:r>
            <a:endParaRPr lang="ru-RU" sz="2800"/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3" grpId="0"/>
      <p:bldP spid="7176" grpId="0"/>
      <p:bldP spid="7177" grpId="0"/>
      <p:bldP spid="717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9" name="Line 23"/>
          <p:cNvSpPr>
            <a:spLocks noChangeShapeType="1"/>
          </p:cNvSpPr>
          <p:nvPr/>
        </p:nvSpPr>
        <p:spPr bwMode="auto">
          <a:xfrm flipH="1" flipV="1">
            <a:off x="2590800" y="2819400"/>
            <a:ext cx="25908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20" name="Line 24"/>
          <p:cNvSpPr>
            <a:spLocks noChangeShapeType="1"/>
          </p:cNvSpPr>
          <p:nvPr/>
        </p:nvSpPr>
        <p:spPr bwMode="auto">
          <a:xfrm flipH="1" flipV="1">
            <a:off x="2514600" y="2971800"/>
            <a:ext cx="24384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pic>
        <p:nvPicPr>
          <p:cNvPr id="14340" name="Picture 2" descr="C:\Documents and Settings\Ира\Рабочий стол\Классный час\4505bb4f206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04800"/>
            <a:ext cx="3457575" cy="375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WordArt 10"/>
          <p:cNvSpPr>
            <a:spLocks noChangeArrowheads="1" noChangeShapeType="1" noTextEdit="1"/>
          </p:cNvSpPr>
          <p:nvPr/>
        </p:nvSpPr>
        <p:spPr bwMode="auto">
          <a:xfrm>
            <a:off x="2438400" y="381000"/>
            <a:ext cx="6477000" cy="1447800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41097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CC0066"/>
                  </a:solidFill>
                  <a:round/>
                  <a:headEnd/>
                  <a:tailEnd/>
                </a:ln>
                <a:solidFill>
                  <a:srgbClr val="CC6600"/>
                </a:solidFill>
                <a:latin typeface="Arial"/>
                <a:cs typeface="Arial"/>
              </a:rPr>
              <a:t>НАСТОЯЩИЙ ДРУГ -</a:t>
            </a:r>
          </a:p>
        </p:txBody>
      </p:sp>
      <p:sp>
        <p:nvSpPr>
          <p:cNvPr id="14342" name="WordArt 11"/>
          <p:cNvSpPr>
            <a:spLocks noChangeArrowheads="1" noChangeShapeType="1" noTextEdit="1"/>
          </p:cNvSpPr>
          <p:nvPr/>
        </p:nvSpPr>
        <p:spPr bwMode="auto">
          <a:xfrm>
            <a:off x="4114800" y="1600200"/>
            <a:ext cx="27432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latin typeface="Arial"/>
                <a:cs typeface="Arial"/>
              </a:rPr>
              <a:t>скромный</a:t>
            </a:r>
          </a:p>
        </p:txBody>
      </p:sp>
      <p:sp>
        <p:nvSpPr>
          <p:cNvPr id="14343" name="WordArt 12"/>
          <p:cNvSpPr>
            <a:spLocks noChangeArrowheads="1" noChangeShapeType="1" noTextEdit="1"/>
          </p:cNvSpPr>
          <p:nvPr/>
        </p:nvSpPr>
        <p:spPr bwMode="auto">
          <a:xfrm>
            <a:off x="2971800" y="3352800"/>
            <a:ext cx="50292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latin typeface="Arial"/>
                <a:cs typeface="Arial"/>
              </a:rPr>
              <a:t>доброжелательный</a:t>
            </a:r>
          </a:p>
        </p:txBody>
      </p:sp>
      <p:sp>
        <p:nvSpPr>
          <p:cNvPr id="14344" name="WordArt 13"/>
          <p:cNvSpPr>
            <a:spLocks noChangeArrowheads="1" noChangeShapeType="1" noTextEdit="1"/>
          </p:cNvSpPr>
          <p:nvPr/>
        </p:nvSpPr>
        <p:spPr bwMode="auto">
          <a:xfrm>
            <a:off x="5334000" y="4191000"/>
            <a:ext cx="3433763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latin typeface="Arial"/>
                <a:cs typeface="Arial"/>
              </a:rPr>
              <a:t>общительный</a:t>
            </a:r>
          </a:p>
        </p:txBody>
      </p:sp>
      <p:sp>
        <p:nvSpPr>
          <p:cNvPr id="14345" name="WordArt 14"/>
          <p:cNvSpPr>
            <a:spLocks noChangeArrowheads="1" noChangeShapeType="1" noTextEdit="1"/>
          </p:cNvSpPr>
          <p:nvPr/>
        </p:nvSpPr>
        <p:spPr bwMode="auto">
          <a:xfrm>
            <a:off x="5181600" y="5029200"/>
            <a:ext cx="33528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latin typeface="Arial"/>
                <a:cs typeface="Arial"/>
              </a:rPr>
              <a:t>отзывчивый</a:t>
            </a:r>
          </a:p>
        </p:txBody>
      </p:sp>
      <p:sp>
        <p:nvSpPr>
          <p:cNvPr id="4111" name="WordArt 15"/>
          <p:cNvSpPr>
            <a:spLocks noChangeArrowheads="1" noChangeShapeType="1" noTextEdit="1"/>
          </p:cNvSpPr>
          <p:nvPr/>
        </p:nvSpPr>
        <p:spPr bwMode="auto">
          <a:xfrm>
            <a:off x="5334000" y="2514600"/>
            <a:ext cx="3433763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latin typeface="Arial"/>
                <a:cs typeface="Arial"/>
              </a:rPr>
              <a:t>завистливый</a:t>
            </a:r>
          </a:p>
        </p:txBody>
      </p:sp>
      <p:sp>
        <p:nvSpPr>
          <p:cNvPr id="4112" name="WordArt 16"/>
          <p:cNvSpPr>
            <a:spLocks noChangeArrowheads="1" noChangeShapeType="1" noTextEdit="1"/>
          </p:cNvSpPr>
          <p:nvPr/>
        </p:nvSpPr>
        <p:spPr bwMode="auto">
          <a:xfrm>
            <a:off x="304800" y="4267200"/>
            <a:ext cx="3433763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latin typeface="Arial"/>
                <a:cs typeface="Arial"/>
              </a:rPr>
              <a:t>равнодушный</a:t>
            </a:r>
          </a:p>
        </p:txBody>
      </p:sp>
      <p:sp>
        <p:nvSpPr>
          <p:cNvPr id="4113" name="WordArt 17"/>
          <p:cNvSpPr>
            <a:spLocks noChangeArrowheads="1" noChangeShapeType="1" noTextEdit="1"/>
          </p:cNvSpPr>
          <p:nvPr/>
        </p:nvSpPr>
        <p:spPr bwMode="auto">
          <a:xfrm>
            <a:off x="685800" y="5029200"/>
            <a:ext cx="3276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latin typeface="Arial"/>
                <a:cs typeface="Arial"/>
              </a:rPr>
              <a:t>хвастливый</a:t>
            </a:r>
          </a:p>
        </p:txBody>
      </p:sp>
      <p:sp>
        <p:nvSpPr>
          <p:cNvPr id="4114" name="WordArt 18"/>
          <p:cNvSpPr>
            <a:spLocks noChangeArrowheads="1" noChangeShapeType="1" noTextEdit="1"/>
          </p:cNvSpPr>
          <p:nvPr/>
        </p:nvSpPr>
        <p:spPr bwMode="auto">
          <a:xfrm>
            <a:off x="2895600" y="2514600"/>
            <a:ext cx="1371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latin typeface="Arial"/>
                <a:cs typeface="Arial"/>
              </a:rPr>
              <a:t>злой</a:t>
            </a:r>
          </a:p>
        </p:txBody>
      </p:sp>
      <p:sp>
        <p:nvSpPr>
          <p:cNvPr id="14350" name="WordArt 19"/>
          <p:cNvSpPr>
            <a:spLocks noChangeArrowheads="1" noChangeShapeType="1" noTextEdit="1"/>
          </p:cNvSpPr>
          <p:nvPr/>
        </p:nvSpPr>
        <p:spPr bwMode="auto">
          <a:xfrm>
            <a:off x="1828800" y="5943600"/>
            <a:ext cx="19812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latin typeface="Arial"/>
                <a:cs typeface="Arial"/>
              </a:rPr>
              <a:t>добрый</a:t>
            </a:r>
          </a:p>
        </p:txBody>
      </p:sp>
      <p:sp>
        <p:nvSpPr>
          <p:cNvPr id="4116" name="WordArt 20"/>
          <p:cNvSpPr>
            <a:spLocks noChangeArrowheads="1" noChangeShapeType="1" noTextEdit="1"/>
          </p:cNvSpPr>
          <p:nvPr/>
        </p:nvSpPr>
        <p:spPr bwMode="auto">
          <a:xfrm>
            <a:off x="5715000" y="5943600"/>
            <a:ext cx="22098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latin typeface="Arial"/>
                <a:cs typeface="Arial"/>
              </a:rPr>
              <a:t>жадный</a:t>
            </a:r>
          </a:p>
        </p:txBody>
      </p:sp>
      <p:sp>
        <p:nvSpPr>
          <p:cNvPr id="4117" name="Line 21"/>
          <p:cNvSpPr>
            <a:spLocks noChangeShapeType="1"/>
          </p:cNvSpPr>
          <p:nvPr/>
        </p:nvSpPr>
        <p:spPr bwMode="auto">
          <a:xfrm flipH="1">
            <a:off x="2743200" y="1905000"/>
            <a:ext cx="1219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18" name="Line 22"/>
          <p:cNvSpPr>
            <a:spLocks noChangeShapeType="1"/>
          </p:cNvSpPr>
          <p:nvPr/>
        </p:nvSpPr>
        <p:spPr bwMode="auto">
          <a:xfrm flipH="1" flipV="1">
            <a:off x="2362200" y="30480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21" name="Line 25"/>
          <p:cNvSpPr>
            <a:spLocks noChangeShapeType="1"/>
          </p:cNvSpPr>
          <p:nvPr/>
        </p:nvSpPr>
        <p:spPr bwMode="auto">
          <a:xfrm flipV="1">
            <a:off x="1752600" y="3810000"/>
            <a:ext cx="30480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20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20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20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20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20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9" grpId="0" animBg="1"/>
      <p:bldP spid="4120" grpId="0" animBg="1"/>
      <p:bldP spid="4111" grpId="0" animBg="1"/>
      <p:bldP spid="4112" grpId="0" animBg="1"/>
      <p:bldP spid="4113" grpId="0" animBg="1"/>
      <p:bldP spid="4114" grpId="0" animBg="1"/>
      <p:bldP spid="4116" grpId="0" animBg="1"/>
      <p:bldP spid="4117" grpId="0" animBg="1"/>
      <p:bldP spid="4118" grpId="0" animBg="1"/>
      <p:bldP spid="41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57200"/>
            <a:ext cx="9906000" cy="838200"/>
          </a:xfrm>
        </p:spPr>
        <p:txBody>
          <a:bodyPr/>
          <a:lstStyle/>
          <a:p>
            <a:pPr eaLnBrk="1" hangingPunct="1">
              <a:defRPr/>
            </a:pP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57200" y="228600"/>
            <a:ext cx="8382000" cy="7699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4400" dirty="0">
                <a:solidFill>
                  <a:srgbClr val="000099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 Rounded MT Bold" pitchFamily="34" charset="0"/>
              </a:rPr>
              <a:t>Притча «ПЕСОК И КАМЕНЬ»</a:t>
            </a:r>
          </a:p>
        </p:txBody>
      </p:sp>
      <p:sp>
        <p:nvSpPr>
          <p:cNvPr id="15364" name="Содержимое 6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4525963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2000" smtClean="0"/>
              <a:t>Как-то два друга много дней шли в пустыне. </a:t>
            </a:r>
          </a:p>
          <a:p>
            <a:pPr>
              <a:buFont typeface="Wingdings 2" pitchFamily="18" charset="2"/>
              <a:buNone/>
            </a:pPr>
            <a:r>
              <a:rPr lang="ru-RU" sz="2000" smtClean="0"/>
              <a:t>Однажды они поспорили, и один из них сгоряча дал пощёчину другому. Его</a:t>
            </a:r>
          </a:p>
          <a:p>
            <a:pPr>
              <a:buFont typeface="Wingdings 2" pitchFamily="18" charset="2"/>
              <a:buNone/>
            </a:pPr>
            <a:r>
              <a:rPr lang="ru-RU" sz="2000" smtClean="0"/>
              <a:t>друг, почувствовал боль, но ничего не сказал. Молча, он написал на песке:</a:t>
            </a:r>
          </a:p>
          <a:p>
            <a:pPr>
              <a:buFont typeface="Wingdings 2" pitchFamily="18" charset="2"/>
              <a:buNone/>
            </a:pPr>
            <a:r>
              <a:rPr lang="ru-RU" sz="2000" smtClean="0"/>
              <a:t>«Сегодня мой самый лучший друг дал мне пощёчину».</a:t>
            </a:r>
          </a:p>
          <a:p>
            <a:pPr>
              <a:buFont typeface="Wingdings 2" pitchFamily="18" charset="2"/>
              <a:buNone/>
            </a:pPr>
            <a:r>
              <a:rPr lang="ru-RU" sz="2000" smtClean="0"/>
              <a:t> Друзья продолжали идти, и через много дней нашли оазис с озером, в</a:t>
            </a:r>
          </a:p>
          <a:p>
            <a:pPr>
              <a:buFont typeface="Wingdings 2" pitchFamily="18" charset="2"/>
              <a:buNone/>
            </a:pPr>
            <a:r>
              <a:rPr lang="ru-RU" sz="2000" smtClean="0"/>
              <a:t>котором они решили искупаться. Тот, который получил пощёчину, едва не </a:t>
            </a:r>
          </a:p>
          <a:p>
            <a:pPr>
              <a:buFont typeface="Wingdings 2" pitchFamily="18" charset="2"/>
              <a:buNone/>
            </a:pPr>
            <a:r>
              <a:rPr lang="ru-RU" sz="2000" smtClean="0"/>
              <a:t>утонул и его друг его спас. Когда он пришёл в себя, то высек на камне:</a:t>
            </a:r>
          </a:p>
          <a:p>
            <a:pPr>
              <a:buFont typeface="Wingdings 2" pitchFamily="18" charset="2"/>
              <a:buNone/>
            </a:pPr>
            <a:r>
              <a:rPr lang="ru-RU" sz="2000" smtClean="0"/>
              <a:t>«Сегодня мой самый лучший друг спас мне жизнь». </a:t>
            </a:r>
          </a:p>
          <a:p>
            <a:pPr>
              <a:buFont typeface="Wingdings 2" pitchFamily="18" charset="2"/>
              <a:buNone/>
            </a:pPr>
            <a:r>
              <a:rPr lang="ru-RU" sz="2000" smtClean="0"/>
              <a:t>Первый спросил его: – Когда я тебя обидел, ты написал на песке, а теперь</a:t>
            </a:r>
          </a:p>
          <a:p>
            <a:pPr>
              <a:buFont typeface="Wingdings 2" pitchFamily="18" charset="2"/>
              <a:buNone/>
            </a:pPr>
            <a:r>
              <a:rPr lang="ru-RU" sz="2000" smtClean="0"/>
              <a:t>ты пишешь на камне. Почему? </a:t>
            </a:r>
          </a:p>
          <a:p>
            <a:pPr>
              <a:buFont typeface="Wingdings 2" pitchFamily="18" charset="2"/>
              <a:buNone/>
            </a:pPr>
            <a:r>
              <a:rPr lang="ru-RU" sz="2000" smtClean="0"/>
              <a:t>И друг ответил: – Когда кто-либо нас обижает, мы должны написать это на </a:t>
            </a:r>
          </a:p>
          <a:p>
            <a:pPr>
              <a:buFont typeface="Wingdings 2" pitchFamily="18" charset="2"/>
              <a:buNone/>
            </a:pPr>
            <a:r>
              <a:rPr lang="ru-RU" sz="2000" smtClean="0"/>
              <a:t>песке, чтобы ветер мог стереть это. Но когда кто-либо делает что-либо </a:t>
            </a:r>
          </a:p>
          <a:p>
            <a:pPr>
              <a:buFont typeface="Wingdings 2" pitchFamily="18" charset="2"/>
              <a:buNone/>
            </a:pPr>
            <a:r>
              <a:rPr lang="ru-RU" sz="2000" smtClean="0"/>
              <a:t>хорошее, мы должны высечь это на камне, чтобы никакой ветер не смог бы </a:t>
            </a:r>
          </a:p>
          <a:p>
            <a:pPr>
              <a:buFont typeface="Wingdings 2" pitchFamily="18" charset="2"/>
              <a:buNone/>
            </a:pPr>
            <a:r>
              <a:rPr lang="ru-RU" sz="2000" smtClean="0"/>
              <a:t>стереть это. </a:t>
            </a:r>
          </a:p>
          <a:p>
            <a:pPr>
              <a:buFont typeface="Wingdings 2" pitchFamily="18" charset="2"/>
              <a:buNone/>
            </a:pPr>
            <a:r>
              <a:rPr lang="ru-RU" sz="2000" smtClean="0"/>
              <a:t>Научись писать обиды на песке и высекать радости на камне.</a:t>
            </a:r>
          </a:p>
          <a:p>
            <a:endParaRPr lang="ru-RU" sz="2000" smtClean="0"/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matematika_carica_nauk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WordArt 4"/>
          <p:cNvSpPr>
            <a:spLocks noChangeArrowheads="1" noChangeShapeType="1" noTextEdit="1"/>
          </p:cNvSpPr>
          <p:nvPr/>
        </p:nvSpPr>
        <p:spPr bwMode="auto">
          <a:xfrm>
            <a:off x="685800" y="1600200"/>
            <a:ext cx="74676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Bookman Old Style"/>
              </a:rPr>
              <a:t>Настоящий друг - это...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381000" y="2495550"/>
            <a:ext cx="8458200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800"/>
              <a:t> </a:t>
            </a:r>
            <a:r>
              <a:rPr lang="ru-RU" sz="2800" b="1"/>
              <a:t>тот, кто тебя уважает, кто помогает в трудную минуту;</a:t>
            </a:r>
          </a:p>
          <a:p>
            <a:pPr>
              <a:buFont typeface="Wingdings" pitchFamily="2" charset="2"/>
              <a:buChar char="q"/>
            </a:pPr>
            <a:r>
              <a:rPr lang="ru-RU" sz="2800" b="1"/>
              <a:t> тот, что не льстит тебе, а говорит правду о твоих недостатках;</a:t>
            </a:r>
          </a:p>
          <a:p>
            <a:pPr>
              <a:buFont typeface="Wingdings" pitchFamily="2" charset="2"/>
              <a:buChar char="q"/>
            </a:pPr>
            <a:r>
              <a:rPr lang="ru-RU" sz="2800" b="1"/>
              <a:t> тот, кто помогает бескорыстно;</a:t>
            </a:r>
          </a:p>
          <a:p>
            <a:pPr>
              <a:buFont typeface="Wingdings" pitchFamily="2" charset="2"/>
              <a:buChar char="q"/>
            </a:pPr>
            <a:r>
              <a:rPr lang="ru-RU" sz="2800" b="1"/>
              <a:t> тот, кому ты доверяешь;</a:t>
            </a:r>
          </a:p>
          <a:p>
            <a:pPr>
              <a:buFont typeface="Wingdings" pitchFamily="2" charset="2"/>
              <a:buChar char="q"/>
            </a:pPr>
            <a:r>
              <a:rPr lang="ru-RU" sz="2800" b="1"/>
              <a:t> тот, с кем ты можешь быть откровенным;</a:t>
            </a:r>
          </a:p>
          <a:p>
            <a:pPr>
              <a:buFont typeface="Wingdings" pitchFamily="2" charset="2"/>
              <a:buChar char="q"/>
            </a:pPr>
            <a:r>
              <a:rPr lang="ru-RU" sz="2800" b="1"/>
              <a:t> тот, на кого можно положиться;</a:t>
            </a:r>
          </a:p>
          <a:p>
            <a:pPr>
              <a:buFont typeface="Wingdings" pitchFamily="2" charset="2"/>
              <a:buChar char="q"/>
            </a:pPr>
            <a:r>
              <a:rPr lang="ru-RU" sz="2800" b="1"/>
              <a:t> тот, кто не бросит в беде;</a:t>
            </a:r>
          </a:p>
          <a:p>
            <a:pPr>
              <a:buFont typeface="Wingdings" pitchFamily="2" charset="2"/>
              <a:buChar char="q"/>
            </a:pPr>
            <a:r>
              <a:rPr lang="ru-RU" sz="2800" b="1"/>
              <a:t> тот, кто умеет хранить тайны.</a:t>
            </a: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97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97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97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97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97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97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97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WordArt 3"/>
          <p:cNvSpPr>
            <a:spLocks noChangeArrowheads="1" noChangeShapeType="1" noTextEdit="1"/>
          </p:cNvSpPr>
          <p:nvPr/>
        </p:nvSpPr>
        <p:spPr bwMode="auto">
          <a:xfrm>
            <a:off x="914400" y="304800"/>
            <a:ext cx="74676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Bookman Old Style"/>
              </a:rPr>
              <a:t>Пословицы о дружбе</a:t>
            </a:r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-228600" y="1143000"/>
            <a:ext cx="480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>
                <a:solidFill>
                  <a:srgbClr val="000099"/>
                </a:solidFill>
              </a:rPr>
              <a:t>Старый друг лучше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3657600" y="1143000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>
                <a:solidFill>
                  <a:srgbClr val="990000"/>
                </a:solidFill>
              </a:rPr>
              <a:t>новых двух.</a:t>
            </a:r>
          </a:p>
        </p:txBody>
      </p:sp>
      <p:sp>
        <p:nvSpPr>
          <p:cNvPr id="17413" name="Rectangle 6"/>
          <p:cNvSpPr>
            <a:spLocks noChangeArrowheads="1"/>
          </p:cNvSpPr>
          <p:nvPr/>
        </p:nvSpPr>
        <p:spPr bwMode="auto">
          <a:xfrm>
            <a:off x="381000" y="1676400"/>
            <a:ext cx="65992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006600"/>
                </a:solidFill>
              </a:rPr>
              <a:t>Дерево живет корнями, а человек –</a:t>
            </a:r>
            <a:r>
              <a:rPr lang="ru-RU" sz="2800" b="1"/>
              <a:t> 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6629400" y="1676400"/>
            <a:ext cx="251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>
                <a:solidFill>
                  <a:srgbClr val="990000"/>
                </a:solidFill>
              </a:rPr>
              <a:t>друзьями.</a:t>
            </a:r>
          </a:p>
        </p:txBody>
      </p:sp>
      <p:sp>
        <p:nvSpPr>
          <p:cNvPr id="17415" name="Rectangle 8"/>
          <p:cNvSpPr>
            <a:spLocks noChangeArrowheads="1"/>
          </p:cNvSpPr>
          <p:nvPr/>
        </p:nvSpPr>
        <p:spPr bwMode="auto">
          <a:xfrm>
            <a:off x="381000" y="2209800"/>
            <a:ext cx="40989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660066"/>
                </a:solidFill>
              </a:rPr>
              <a:t>Не имей сто рублей, а</a:t>
            </a:r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4419600" y="2209800"/>
            <a:ext cx="32686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 </a:t>
            </a:r>
            <a:r>
              <a:rPr lang="ru-RU" sz="2800" b="1">
                <a:solidFill>
                  <a:srgbClr val="990000"/>
                </a:solidFill>
              </a:rPr>
              <a:t>имей сто друзей.</a:t>
            </a:r>
          </a:p>
        </p:txBody>
      </p:sp>
      <p:sp>
        <p:nvSpPr>
          <p:cNvPr id="17417" name="Rectangle 10"/>
          <p:cNvSpPr>
            <a:spLocks noChangeArrowheads="1"/>
          </p:cNvSpPr>
          <p:nvPr/>
        </p:nvSpPr>
        <p:spPr bwMode="auto">
          <a:xfrm>
            <a:off x="457200" y="2743200"/>
            <a:ext cx="42719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FF0000"/>
                </a:solidFill>
              </a:rPr>
              <a:t>Дружба не гриб, в лесу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4724400" y="2743200"/>
            <a:ext cx="2019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 </a:t>
            </a:r>
            <a:r>
              <a:rPr lang="ru-RU" sz="2800" b="1">
                <a:solidFill>
                  <a:srgbClr val="990000"/>
                </a:solidFill>
              </a:rPr>
              <a:t>не растёт.</a:t>
            </a:r>
          </a:p>
        </p:txBody>
      </p:sp>
      <p:sp>
        <p:nvSpPr>
          <p:cNvPr id="17419" name="Rectangle 12"/>
          <p:cNvSpPr>
            <a:spLocks noChangeArrowheads="1"/>
          </p:cNvSpPr>
          <p:nvPr/>
        </p:nvSpPr>
        <p:spPr bwMode="auto">
          <a:xfrm>
            <a:off x="457200" y="3276600"/>
            <a:ext cx="42402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/>
              <a:t>Платье лучше новое, а</a:t>
            </a:r>
            <a:endParaRPr lang="ru-RU" b="1"/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4648200" y="3276600"/>
            <a:ext cx="25447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 </a:t>
            </a:r>
            <a:r>
              <a:rPr lang="ru-RU" sz="2800" b="1">
                <a:solidFill>
                  <a:srgbClr val="990000"/>
                </a:solidFill>
              </a:rPr>
              <a:t>друг старый.</a:t>
            </a:r>
          </a:p>
        </p:txBody>
      </p:sp>
      <p:sp>
        <p:nvSpPr>
          <p:cNvPr id="17421" name="Rectangle 14"/>
          <p:cNvSpPr>
            <a:spLocks noChangeArrowheads="1"/>
          </p:cNvSpPr>
          <p:nvPr/>
        </p:nvSpPr>
        <p:spPr bwMode="auto">
          <a:xfrm>
            <a:off x="381000" y="3810000"/>
            <a:ext cx="58658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FF9900"/>
                </a:solidFill>
              </a:rPr>
              <a:t>Человек без друзей, что дерево</a:t>
            </a:r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6324600" y="3810000"/>
            <a:ext cx="2282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 </a:t>
            </a:r>
            <a:r>
              <a:rPr lang="ru-RU" sz="2800" b="1">
                <a:solidFill>
                  <a:srgbClr val="990000"/>
                </a:solidFill>
              </a:rPr>
              <a:t>без корней.</a:t>
            </a:r>
          </a:p>
        </p:txBody>
      </p:sp>
      <p:sp>
        <p:nvSpPr>
          <p:cNvPr id="17423" name="Rectangle 16"/>
          <p:cNvSpPr>
            <a:spLocks noChangeArrowheads="1"/>
          </p:cNvSpPr>
          <p:nvPr/>
        </p:nvSpPr>
        <p:spPr bwMode="auto">
          <a:xfrm>
            <a:off x="457200" y="4343400"/>
            <a:ext cx="44973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CC0099"/>
                </a:solidFill>
              </a:rPr>
              <a:t>Друга ищи, а найдешь –</a:t>
            </a:r>
            <a:r>
              <a:rPr lang="ru-RU" sz="2800" b="1"/>
              <a:t> </a:t>
            </a:r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4572000" y="4343400"/>
            <a:ext cx="251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>
                <a:solidFill>
                  <a:srgbClr val="990000"/>
                </a:solidFill>
              </a:rPr>
              <a:t>береги.</a:t>
            </a:r>
          </a:p>
        </p:txBody>
      </p:sp>
      <p:sp>
        <p:nvSpPr>
          <p:cNvPr id="17425" name="Rectangle 4"/>
          <p:cNvSpPr>
            <a:spLocks noChangeArrowheads="1"/>
          </p:cNvSpPr>
          <p:nvPr/>
        </p:nvSpPr>
        <p:spPr bwMode="auto">
          <a:xfrm>
            <a:off x="381000" y="4876800"/>
            <a:ext cx="525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>
                <a:solidFill>
                  <a:srgbClr val="000099"/>
                </a:solidFill>
              </a:rPr>
              <a:t>Дружба крепка не лестью, а</a:t>
            </a:r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5541963" y="4876800"/>
            <a:ext cx="36020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 </a:t>
            </a:r>
            <a:r>
              <a:rPr lang="ru-RU" sz="2800" b="1">
                <a:solidFill>
                  <a:srgbClr val="990000"/>
                </a:solidFill>
              </a:rPr>
              <a:t>правдой и честью.</a:t>
            </a:r>
          </a:p>
        </p:txBody>
      </p:sp>
      <p:sp>
        <p:nvSpPr>
          <p:cNvPr id="17427" name="Rectangle 6"/>
          <p:cNvSpPr>
            <a:spLocks noChangeArrowheads="1"/>
          </p:cNvSpPr>
          <p:nvPr/>
        </p:nvSpPr>
        <p:spPr bwMode="auto">
          <a:xfrm>
            <a:off x="457200" y="5486400"/>
            <a:ext cx="38179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006600"/>
                </a:solidFill>
              </a:rPr>
              <a:t>Дружба как стекло: </a:t>
            </a:r>
            <a:r>
              <a:rPr lang="ru-RU" sz="2800" b="1"/>
              <a:t> </a:t>
            </a:r>
          </a:p>
        </p:txBody>
      </p:sp>
      <p:sp>
        <p:nvSpPr>
          <p:cNvPr id="21" name="Rectangle 9"/>
          <p:cNvSpPr>
            <a:spLocks noChangeArrowheads="1"/>
          </p:cNvSpPr>
          <p:nvPr/>
        </p:nvSpPr>
        <p:spPr bwMode="auto">
          <a:xfrm>
            <a:off x="3962400" y="5486400"/>
            <a:ext cx="48752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 </a:t>
            </a:r>
            <a:r>
              <a:rPr lang="ru-RU" sz="2800" b="1">
                <a:solidFill>
                  <a:srgbClr val="990000"/>
                </a:solidFill>
              </a:rPr>
              <a:t>разобьёшь – не сложишь.</a:t>
            </a:r>
          </a:p>
        </p:txBody>
      </p:sp>
      <p:sp>
        <p:nvSpPr>
          <p:cNvPr id="17429" name="Rectangle 6"/>
          <p:cNvSpPr>
            <a:spLocks noChangeArrowheads="1"/>
          </p:cNvSpPr>
          <p:nvPr/>
        </p:nvSpPr>
        <p:spPr bwMode="auto">
          <a:xfrm>
            <a:off x="457200" y="6019800"/>
            <a:ext cx="49434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660066"/>
                </a:solidFill>
              </a:rPr>
              <a:t>Скажи мне кто твой друг,</a:t>
            </a:r>
            <a:r>
              <a:rPr lang="ru-RU" sz="2800" b="1">
                <a:solidFill>
                  <a:srgbClr val="006600"/>
                </a:solidFill>
              </a:rPr>
              <a:t>  </a:t>
            </a:r>
            <a:r>
              <a:rPr lang="ru-RU" sz="2800" b="1"/>
              <a:t> </a:t>
            </a:r>
          </a:p>
        </p:txBody>
      </p:sp>
      <p:sp>
        <p:nvSpPr>
          <p:cNvPr id="23" name="Rectangle 9"/>
          <p:cNvSpPr>
            <a:spLocks noChangeArrowheads="1"/>
          </p:cNvSpPr>
          <p:nvPr/>
        </p:nvSpPr>
        <p:spPr bwMode="auto">
          <a:xfrm>
            <a:off x="5105400" y="6019800"/>
            <a:ext cx="32654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/>
              <a:t> </a:t>
            </a:r>
            <a:r>
              <a:rPr lang="ru-RU" sz="2800" b="1">
                <a:solidFill>
                  <a:srgbClr val="990000"/>
                </a:solidFill>
              </a:rPr>
              <a:t>и я скажу кто ты.</a:t>
            </a: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0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0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07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07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07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dirty="0" smtClean="0">
                <a:solidFill>
                  <a:srgbClr val="993300"/>
                </a:solidFill>
              </a:rPr>
              <a:t>Ситуация </a:t>
            </a:r>
            <a:endParaRPr lang="ru-RU" sz="4800" dirty="0">
              <a:solidFill>
                <a:srgbClr val="993300"/>
              </a:solidFill>
            </a:endParaRPr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4525963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000099"/>
                </a:solidFill>
                <a:latin typeface="Arial Black" pitchFamily="34" charset="0"/>
              </a:rPr>
              <a:t>Друга на деньги не купишь</a:t>
            </a:r>
          </a:p>
          <a:p>
            <a:pPr eaLnBrk="1" hangingPunct="1"/>
            <a:endParaRPr lang="ru-RU" b="1" smtClean="0">
              <a:solidFill>
                <a:srgbClr val="000099"/>
              </a:solidFill>
              <a:latin typeface="Arial Black" pitchFamily="34" charset="0"/>
            </a:endParaRPr>
          </a:p>
          <a:p>
            <a:pPr eaLnBrk="1" hangingPunct="1"/>
            <a:r>
              <a:rPr lang="ru-RU" b="1" smtClean="0">
                <a:solidFill>
                  <a:srgbClr val="000099"/>
                </a:solidFill>
                <a:latin typeface="Arial Black" pitchFamily="34" charset="0"/>
              </a:rPr>
              <a:t>Друг познаётся в беде</a:t>
            </a:r>
          </a:p>
          <a:p>
            <a:pPr eaLnBrk="1" hangingPunct="1"/>
            <a:endParaRPr lang="ru-RU" b="1" smtClean="0">
              <a:solidFill>
                <a:srgbClr val="000099"/>
              </a:solidFill>
              <a:latin typeface="Arial Black" pitchFamily="34" charset="0"/>
            </a:endParaRPr>
          </a:p>
          <a:p>
            <a:pPr eaLnBrk="1" hangingPunct="1"/>
            <a:r>
              <a:rPr lang="ru-RU" b="1" smtClean="0">
                <a:solidFill>
                  <a:srgbClr val="000099"/>
                </a:solidFill>
                <a:latin typeface="Arial Black" pitchFamily="34" charset="0"/>
              </a:rPr>
              <a:t>Друга иметь – себя не жалеть</a:t>
            </a:r>
          </a:p>
          <a:p>
            <a:pPr eaLnBrk="1" hangingPunct="1"/>
            <a:endParaRPr lang="ru-RU" b="1" smtClean="0">
              <a:solidFill>
                <a:srgbClr val="000099"/>
              </a:solidFill>
              <a:latin typeface="Arial Black" pitchFamily="34" charset="0"/>
            </a:endParaRPr>
          </a:p>
          <a:p>
            <a:pPr eaLnBrk="1" hangingPunct="1"/>
            <a:r>
              <a:rPr lang="ru-RU" b="1" smtClean="0">
                <a:solidFill>
                  <a:srgbClr val="000099"/>
                </a:solidFill>
                <a:latin typeface="Arial Black" pitchFamily="34" charset="0"/>
              </a:rPr>
              <a:t>Кто друга в беде покидает, тот сам в беду попадает</a:t>
            </a: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2805</TotalTime>
  <Words>1096</Words>
  <Application>Microsoft Office PowerPoint</Application>
  <PresentationFormat>Экран (4:3)</PresentationFormat>
  <Paragraphs>177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32" baseType="lpstr">
      <vt:lpstr>Arial</vt:lpstr>
      <vt:lpstr>Franklin Gothic Medium</vt:lpstr>
      <vt:lpstr>Franklin Gothic Book</vt:lpstr>
      <vt:lpstr>Wingdings 2</vt:lpstr>
      <vt:lpstr>Calibri</vt:lpstr>
      <vt:lpstr>Bookman Old Style</vt:lpstr>
      <vt:lpstr>Eras Bold ITC</vt:lpstr>
      <vt:lpstr>Goudy Stout</vt:lpstr>
      <vt:lpstr>Arial Rounded MT Bold</vt:lpstr>
      <vt:lpstr>Wingdings</vt:lpstr>
      <vt:lpstr>Arial Black</vt:lpstr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Ситуация 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Людмила</dc:creator>
  <cp:lastModifiedBy>Администратор</cp:lastModifiedBy>
  <cp:revision>184</cp:revision>
  <cp:lastPrinted>1601-01-01T00:00:00Z</cp:lastPrinted>
  <dcterms:created xsi:type="dcterms:W3CDTF">1601-01-01T00:00:00Z</dcterms:created>
  <dcterms:modified xsi:type="dcterms:W3CDTF">2018-10-10T19:51:07Z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